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29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2" r:id="rId28"/>
  </p:sldIdLst>
  <p:sldSz cx="9144000" cy="5143500" type="screen16x9"/>
  <p:notesSz cx="6858000" cy="9144000"/>
  <p:embeddedFontLst>
    <p:embeddedFont>
      <p:font typeface="Montserrat" pitchFamily="2" charset="77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158E293-7FB5-48CB-A2ED-377CA24D010B}">
  <a:tblStyle styleId="{5158E293-7FB5-48CB-A2ED-377CA24D010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3.fntdata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font" Target="fonts/font1.fntdata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92a9bb486b_1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g292a9bb486b_1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d0d25966b9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d0d25966b9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2d16b023943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d16b023943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d0d5831ba7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2d0d5831ba7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d0d5831ba7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g2d0d5831ba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d0d5831ba7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g2d0d5831ba7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d0d5831ba7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g2d0d5831ba7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d16b023943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g2d16b023943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92a9bb486b_1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g292a9bb486b_1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d0d5831ba7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g2d0d5831ba7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2d0d5831ba7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g2d0d5831ba7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92a9bb486b_1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292a9bb486b_1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2d0d5831ba7_0_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g2d0d5831ba7_0_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d1348b4317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g2d1348b4317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d0d5831ba7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g2d0d5831ba7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d16b023943_1_3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g2d16b023943_1_3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2d0d5831ba7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g2d0d5831ba7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2d159ffa44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g2d159ffa4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2d16b023943_1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2d16b023943_1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4813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92a9bb486b_1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292a9bb486b_1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d0d5831ba7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g2d0d5831ba7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d1348b4317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g2d1348b4317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d0d5831ba7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g2d0d5831ba7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d17bec080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g2d17bec080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d0d5831ba7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g2d0d5831ba7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d0d5831ba7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g2d0d5831ba7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3"/>
          <p:cNvSpPr txBox="1">
            <a:spLocks noGrp="1"/>
          </p:cNvSpPr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1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5"/>
          <p:cNvSpPr txBox="1">
            <a:spLocks noGrp="1"/>
          </p:cNvSpPr>
          <p:nvPr>
            <p:ph type="body" idx="1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5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6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115" name="Google Shape;115;p16"/>
          <p:cNvSpPr txBox="1">
            <a:spLocks noGrp="1"/>
          </p:cNvSpPr>
          <p:nvPr>
            <p:ph type="body" idx="2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marL="914400" lvl="1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marL="1371600" lvl="2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7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7"/>
          <p:cNvSpPr txBox="1">
            <a:spLocks noGrp="1"/>
          </p:cNvSpPr>
          <p:nvPr>
            <p:ph type="body" idx="1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22" name="Google Shape;122;p17"/>
          <p:cNvSpPr txBox="1">
            <a:spLocks noGrp="1"/>
          </p:cNvSpPr>
          <p:nvPr>
            <p:ph type="body" idx="2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3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marL="457200" lvl="0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1pPr>
            <a:lvl2pPr marL="914400" lvl="1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 b="1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 b="1"/>
            </a:lvl3pPr>
            <a:lvl4pPr marL="1828800" lvl="3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4pPr>
            <a:lvl5pPr marL="2286000" lvl="4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5pPr>
            <a:lvl6pPr marL="2743200" lvl="5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6pPr>
            <a:lvl7pPr marL="3200400" lvl="6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7pPr>
            <a:lvl8pPr marL="3657600" lvl="7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8pPr>
            <a:lvl9pPr marL="4114800" lvl="8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 b="1"/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body" idx="4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marL="914400" lvl="1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marL="1828800" lvl="3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marL="2286000" lvl="4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marL="2743200" lvl="5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marL="3200400" lvl="6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marL="3657600" lvl="7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marL="4114800" lvl="8" indent="-279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>
            <a:spLocks noGrp="1"/>
          </p:cNvSpPr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330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175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marL="1371600" lvl="2" indent="-30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marL="1828800" lvl="3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marL="2286000" lvl="4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marL="2743200" lvl="5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marL="3200400" lvl="6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marL="3657600" lvl="7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marL="4114800" lvl="8" indent="-2921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>
            <a:endParaRPr/>
          </a:p>
        </p:txBody>
      </p:sp>
      <p:sp>
        <p:nvSpPr>
          <p:cNvPr id="136" name="Google Shape;136;p19"/>
          <p:cNvSpPr txBox="1">
            <a:spLocks noGrp="1"/>
          </p:cNvSpPr>
          <p:nvPr>
            <p:ph type="body" idx="2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37" name="Google Shape;137;p19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9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000" b="1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0"/>
          <p:cNvSpPr>
            <a:spLocks noGrp="1"/>
          </p:cNvSpPr>
          <p:nvPr>
            <p:ph type="pic" idx="2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0"/>
          <p:cNvSpPr txBox="1">
            <a:spLocks noGrp="1"/>
          </p:cNvSpPr>
          <p:nvPr>
            <p:ph type="body" idx="1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marL="914400" lvl="1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marL="1371600" lvl="2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marL="1828800" lvl="3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marL="2286000" lvl="4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marL="2743200" lvl="5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marL="3200400" lvl="6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marL="3657600" lvl="7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marL="4114800" lvl="8" indent="-228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>
            <a:endParaRPr/>
          </a:p>
        </p:txBody>
      </p:sp>
      <p:sp>
        <p:nvSpPr>
          <p:cNvPr id="144" name="Google Shape;144;p20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0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20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body" idx="1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" name="Google Shape;16;p3"/>
          <p:cNvGrpSpPr/>
          <p:nvPr/>
        </p:nvGrpSpPr>
        <p:grpSpPr>
          <a:xfrm>
            <a:off x="469116" y="3487857"/>
            <a:ext cx="8264874" cy="1655616"/>
            <a:chOff x="0" y="-123825"/>
            <a:chExt cx="4353600" cy="872111"/>
          </a:xfrm>
        </p:grpSpPr>
        <p:sp>
          <p:nvSpPr>
            <p:cNvPr id="17" name="Google Shape;17;p3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18" name="Google Shape;18;p3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" name="Google Shape;19;p3"/>
          <p:cNvGrpSpPr/>
          <p:nvPr/>
        </p:nvGrpSpPr>
        <p:grpSpPr>
          <a:xfrm>
            <a:off x="567416" y="1"/>
            <a:ext cx="8264883" cy="1420546"/>
            <a:chOff x="0" y="0"/>
            <a:chExt cx="4353605" cy="748286"/>
          </a:xfrm>
        </p:grpSpPr>
        <p:sp>
          <p:nvSpPr>
            <p:cNvPr id="20" name="Google Shape;20;p3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21" name="Google Shape;21;p3"/>
            <p:cNvSpPr txBox="1"/>
            <p:nvPr/>
          </p:nvSpPr>
          <p:spPr>
            <a:xfrm>
              <a:off x="5" y="65"/>
              <a:ext cx="4353600" cy="74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>
            <a:spLocks noGrp="1"/>
          </p:cNvSpPr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2"/>
          <p:cNvSpPr txBox="1">
            <a:spLocks noGrp="1"/>
          </p:cNvSpPr>
          <p:nvPr>
            <p:ph type="body" idx="1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lvl="0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156" name="Google Shape;156;p22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2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6" name="Google Shape;26;p4"/>
          <p:cNvGrpSpPr/>
          <p:nvPr/>
        </p:nvGrpSpPr>
        <p:grpSpPr>
          <a:xfrm>
            <a:off x="7323775" y="371838"/>
            <a:ext cx="1410131" cy="4771668"/>
            <a:chOff x="0" y="-123825"/>
            <a:chExt cx="4353600" cy="872111"/>
          </a:xfrm>
        </p:grpSpPr>
        <p:sp>
          <p:nvSpPr>
            <p:cNvPr id="27" name="Google Shape;27;p4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28" name="Google Shape;28;p4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34" name="Google Shape;34;p5"/>
          <p:cNvGrpSpPr/>
          <p:nvPr/>
        </p:nvGrpSpPr>
        <p:grpSpPr>
          <a:xfrm>
            <a:off x="7432334" y="4092124"/>
            <a:ext cx="1410131" cy="1051417"/>
            <a:chOff x="0" y="-123825"/>
            <a:chExt cx="4353600" cy="872111"/>
          </a:xfrm>
        </p:grpSpPr>
        <p:sp>
          <p:nvSpPr>
            <p:cNvPr id="35" name="Google Shape;35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36" name="Google Shape;36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5"/>
          <p:cNvGrpSpPr/>
          <p:nvPr/>
        </p:nvGrpSpPr>
        <p:grpSpPr>
          <a:xfrm>
            <a:off x="5649634" y="4092124"/>
            <a:ext cx="1410131" cy="1051417"/>
            <a:chOff x="0" y="-123825"/>
            <a:chExt cx="4353600" cy="872111"/>
          </a:xfrm>
        </p:grpSpPr>
        <p:sp>
          <p:nvSpPr>
            <p:cNvPr id="38" name="Google Shape;38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39" name="Google Shape;39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0" name="Google Shape;40;p5"/>
          <p:cNvGrpSpPr/>
          <p:nvPr/>
        </p:nvGrpSpPr>
        <p:grpSpPr>
          <a:xfrm>
            <a:off x="3866934" y="4092124"/>
            <a:ext cx="1410131" cy="1051417"/>
            <a:chOff x="0" y="-123825"/>
            <a:chExt cx="4353600" cy="872111"/>
          </a:xfrm>
        </p:grpSpPr>
        <p:sp>
          <p:nvSpPr>
            <p:cNvPr id="41" name="Google Shape;41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42" name="Google Shape;42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" name="Google Shape;43;p5"/>
          <p:cNvGrpSpPr/>
          <p:nvPr/>
        </p:nvGrpSpPr>
        <p:grpSpPr>
          <a:xfrm>
            <a:off x="2084234" y="4092124"/>
            <a:ext cx="1410131" cy="1051417"/>
            <a:chOff x="0" y="-123825"/>
            <a:chExt cx="4353600" cy="872111"/>
          </a:xfrm>
        </p:grpSpPr>
        <p:sp>
          <p:nvSpPr>
            <p:cNvPr id="44" name="Google Shape;44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45" name="Google Shape;45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6" name="Google Shape;46;p5"/>
          <p:cNvGrpSpPr/>
          <p:nvPr/>
        </p:nvGrpSpPr>
        <p:grpSpPr>
          <a:xfrm>
            <a:off x="301534" y="4092124"/>
            <a:ext cx="1410131" cy="1051417"/>
            <a:chOff x="0" y="-123825"/>
            <a:chExt cx="4353600" cy="872111"/>
          </a:xfrm>
        </p:grpSpPr>
        <p:sp>
          <p:nvSpPr>
            <p:cNvPr id="47" name="Google Shape;47;p5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48" name="Google Shape;48;p5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2" name="Google Shape;52;p6"/>
          <p:cNvGrpSpPr/>
          <p:nvPr/>
        </p:nvGrpSpPr>
        <p:grpSpPr>
          <a:xfrm>
            <a:off x="469116" y="3487857"/>
            <a:ext cx="8264874" cy="1655616"/>
            <a:chOff x="0" y="-123825"/>
            <a:chExt cx="4353600" cy="872111"/>
          </a:xfrm>
        </p:grpSpPr>
        <p:sp>
          <p:nvSpPr>
            <p:cNvPr id="53" name="Google Shape;53;p6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54" name="Google Shape;54;p6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" name="Google Shape;58;p7"/>
          <p:cNvGrpSpPr/>
          <p:nvPr/>
        </p:nvGrpSpPr>
        <p:grpSpPr>
          <a:xfrm>
            <a:off x="7678067" y="2961530"/>
            <a:ext cx="1465857" cy="1655616"/>
            <a:chOff x="0" y="-123825"/>
            <a:chExt cx="4353600" cy="872111"/>
          </a:xfrm>
        </p:grpSpPr>
        <p:sp>
          <p:nvSpPr>
            <p:cNvPr id="59" name="Google Shape;59;p7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60" name="Google Shape;60;p7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" name="Google Shape;61;p7"/>
          <p:cNvGrpSpPr/>
          <p:nvPr/>
        </p:nvGrpSpPr>
        <p:grpSpPr>
          <a:xfrm>
            <a:off x="7678067" y="526355"/>
            <a:ext cx="1465857" cy="1655616"/>
            <a:chOff x="0" y="-123825"/>
            <a:chExt cx="4353600" cy="872111"/>
          </a:xfrm>
        </p:grpSpPr>
        <p:sp>
          <p:nvSpPr>
            <p:cNvPr id="62" name="Google Shape;62;p7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63" name="Google Shape;63;p7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" name="Google Shape;70;p8"/>
          <p:cNvGrpSpPr/>
          <p:nvPr/>
        </p:nvGrpSpPr>
        <p:grpSpPr>
          <a:xfrm>
            <a:off x="3866934" y="4092124"/>
            <a:ext cx="1410131" cy="1051417"/>
            <a:chOff x="0" y="-123825"/>
            <a:chExt cx="4353600" cy="872111"/>
          </a:xfrm>
        </p:grpSpPr>
        <p:sp>
          <p:nvSpPr>
            <p:cNvPr id="71" name="Google Shape;71;p8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E5E2DD"/>
            </a:solidFill>
            <a:ln>
              <a:noFill/>
            </a:ln>
          </p:spPr>
        </p:sp>
        <p:sp>
          <p:nvSpPr>
            <p:cNvPr id="72" name="Google Shape;72;p8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solidFill>
              <a:srgbClr val="E5E2DD"/>
            </a:solidFill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8"/>
          <p:cNvGrpSpPr/>
          <p:nvPr/>
        </p:nvGrpSpPr>
        <p:grpSpPr>
          <a:xfrm>
            <a:off x="2084234" y="4092124"/>
            <a:ext cx="1410131" cy="1051417"/>
            <a:chOff x="0" y="-123825"/>
            <a:chExt cx="4353600" cy="872111"/>
          </a:xfrm>
        </p:grpSpPr>
        <p:sp>
          <p:nvSpPr>
            <p:cNvPr id="74" name="Google Shape;74;p8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75" name="Google Shape;75;p8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9" name="Google Shape;79;p9"/>
          <p:cNvGrpSpPr/>
          <p:nvPr/>
        </p:nvGrpSpPr>
        <p:grpSpPr>
          <a:xfrm>
            <a:off x="-50" y="-68900"/>
            <a:ext cx="9143866" cy="3411524"/>
            <a:chOff x="0" y="-123825"/>
            <a:chExt cx="4353600" cy="872111"/>
          </a:xfrm>
        </p:grpSpPr>
        <p:sp>
          <p:nvSpPr>
            <p:cNvPr id="80" name="Google Shape;80;p9"/>
            <p:cNvSpPr/>
            <p:nvPr/>
          </p:nvSpPr>
          <p:spPr>
            <a:xfrm>
              <a:off x="0" y="0"/>
              <a:ext cx="4353471" cy="748286"/>
            </a:xfrm>
            <a:custGeom>
              <a:avLst/>
              <a:gdLst/>
              <a:ahLst/>
              <a:cxnLst/>
              <a:rect l="l" t="t" r="r" b="b"/>
              <a:pathLst>
                <a:path w="4353471" h="748286" extrusionOk="0">
                  <a:moveTo>
                    <a:pt x="0" y="0"/>
                  </a:moveTo>
                  <a:lnTo>
                    <a:pt x="4353471" y="0"/>
                  </a:lnTo>
                  <a:lnTo>
                    <a:pt x="4353471" y="748286"/>
                  </a:lnTo>
                  <a:lnTo>
                    <a:pt x="0" y="748286"/>
                  </a:lnTo>
                  <a:close/>
                </a:path>
              </a:pathLst>
            </a:custGeom>
            <a:solidFill>
              <a:srgbClr val="6792B0">
                <a:alpha val="74900"/>
              </a:srgbClr>
            </a:solidFill>
            <a:ln>
              <a:noFill/>
            </a:ln>
          </p:spPr>
        </p:sp>
        <p:sp>
          <p:nvSpPr>
            <p:cNvPr id="81" name="Google Shape;81;p9"/>
            <p:cNvSpPr txBox="1"/>
            <p:nvPr/>
          </p:nvSpPr>
          <p:spPr>
            <a:xfrm>
              <a:off x="0" y="-123825"/>
              <a:ext cx="4353600" cy="87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25400" tIns="25400" rIns="25400" bIns="25400" anchor="ctr" anchorCtr="0">
              <a:noAutofit/>
            </a:bodyPr>
            <a:lstStyle/>
            <a:p>
              <a:pPr marL="0" marR="0" lvl="0" indent="0" algn="ctr" rtl="0">
                <a:lnSpc>
                  <a:spcPct val="196777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○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■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●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○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■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●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○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 Sans Light"/>
              <a:buChar char="■"/>
              <a:defRPr>
                <a:solidFill>
                  <a:schemeClr val="dk2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 txBox="1">
            <a:spLocks noGrp="1"/>
          </p:cNvSpPr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body" idx="1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rmAutofit/>
          </a:bodyPr>
          <a:lstStyle>
            <a:lvl1pPr marL="457200" marR="0" lvl="0" indent="-3302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1"/>
          <p:cNvSpPr txBox="1">
            <a:spLocks noGrp="1"/>
          </p:cNvSpPr>
          <p:nvPr>
            <p:ph type="dt" idx="10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8" name="Google Shape;88;p11"/>
          <p:cNvSpPr txBox="1">
            <a:spLocks noGrp="1"/>
          </p:cNvSpPr>
          <p:nvPr>
            <p:ph type="ftr" idx="11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700"/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700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sldNum" idx="12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3"/>
          <p:cNvSpPr/>
          <p:nvPr/>
        </p:nvSpPr>
        <p:spPr>
          <a:xfrm>
            <a:off x="400217" y="219132"/>
            <a:ext cx="373792" cy="373792"/>
          </a:xfrm>
          <a:custGeom>
            <a:avLst/>
            <a:gdLst/>
            <a:ahLst/>
            <a:cxnLst/>
            <a:rect l="l" t="t" r="r" b="b"/>
            <a:pathLst>
              <a:path w="747584" h="747584" extrusionOk="0">
                <a:moveTo>
                  <a:pt x="0" y="0"/>
                </a:moveTo>
                <a:lnTo>
                  <a:pt x="747584" y="0"/>
                </a:lnTo>
                <a:lnTo>
                  <a:pt x="747584" y="747584"/>
                </a:lnTo>
                <a:lnTo>
                  <a:pt x="0" y="7475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65" name="Google Shape;165;p23"/>
          <p:cNvSpPr txBox="1"/>
          <p:nvPr/>
        </p:nvSpPr>
        <p:spPr>
          <a:xfrm>
            <a:off x="897751" y="255375"/>
            <a:ext cx="15015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166" name="Google Shape;166;p23"/>
          <p:cNvSpPr txBox="1"/>
          <p:nvPr/>
        </p:nvSpPr>
        <p:spPr>
          <a:xfrm>
            <a:off x="400227" y="999650"/>
            <a:ext cx="5368200" cy="217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b="1">
                <a:latin typeface="Montserrat"/>
                <a:ea typeface="Montserrat"/>
                <a:cs typeface="Montserrat"/>
                <a:sym typeface="Montserrat"/>
              </a:rPr>
              <a:t>Seattle</a:t>
            </a:r>
            <a:endParaRPr sz="47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b="1">
                <a:latin typeface="Montserrat"/>
                <a:ea typeface="Montserrat"/>
                <a:cs typeface="Montserrat"/>
                <a:sym typeface="Montserrat"/>
              </a:rPr>
              <a:t>Housing Price</a:t>
            </a:r>
            <a:endParaRPr sz="47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 b="1">
                <a:latin typeface="Montserrat"/>
                <a:ea typeface="Montserrat"/>
                <a:cs typeface="Montserrat"/>
                <a:sym typeface="Montserrat"/>
              </a:rPr>
              <a:t>Prediction</a:t>
            </a:r>
            <a:endParaRPr sz="4700"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" name="Google Shape;167;p23"/>
          <p:cNvSpPr txBox="1"/>
          <p:nvPr/>
        </p:nvSpPr>
        <p:spPr>
          <a:xfrm>
            <a:off x="336300" y="3169850"/>
            <a:ext cx="2624400" cy="148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Team 2</a:t>
            </a:r>
            <a:endParaRPr sz="16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600" dirty="0">
                <a:solidFill>
                  <a:schemeClr val="dk1"/>
                </a:solidFill>
                <a:highlight>
                  <a:srgbClr val="FF0000"/>
                </a:highlight>
                <a:latin typeface="Calibri"/>
                <a:ea typeface="Calibri"/>
                <a:cs typeface="Calibri"/>
                <a:sym typeface="Calibri"/>
              </a:rPr>
              <a:t>REDACTED</a:t>
            </a:r>
            <a:endParaRPr sz="1600" dirty="0">
              <a:solidFill>
                <a:schemeClr val="dk1"/>
              </a:solidFill>
              <a:highlight>
                <a:srgbClr val="FF00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highlight>
                  <a:srgbClr val="FF0000"/>
                </a:highlight>
                <a:latin typeface="Calibri"/>
                <a:ea typeface="Calibri"/>
                <a:cs typeface="Calibri"/>
                <a:sym typeface="Calibri"/>
              </a:rPr>
              <a:t>REDACTED</a:t>
            </a:r>
            <a:endParaRPr sz="1600" dirty="0">
              <a:solidFill>
                <a:schemeClr val="dk1"/>
              </a:solidFill>
              <a:highlight>
                <a:srgbClr val="FF00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Loc Le</a:t>
            </a: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>
                <a:solidFill>
                  <a:schemeClr val="dk1"/>
                </a:solidFill>
                <a:highlight>
                  <a:srgbClr val="FF0000"/>
                </a:highlight>
                <a:latin typeface="Calibri"/>
                <a:ea typeface="Calibri"/>
                <a:cs typeface="Calibri"/>
                <a:sym typeface="Calibri"/>
              </a:rPr>
              <a:t>REDACTED</a:t>
            </a:r>
            <a:endParaRPr sz="1600" dirty="0">
              <a:solidFill>
                <a:schemeClr val="dk1"/>
              </a:solidFill>
              <a:highlight>
                <a:srgbClr val="FF0000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" y="0"/>
            <a:ext cx="457064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2"/>
          <p:cNvSpPr txBox="1"/>
          <p:nvPr/>
        </p:nvSpPr>
        <p:spPr>
          <a:xfrm>
            <a:off x="514350" y="1088475"/>
            <a:ext cx="30579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247" name="Google Shape;247;p32"/>
          <p:cNvSpPr txBox="1"/>
          <p:nvPr/>
        </p:nvSpPr>
        <p:spPr>
          <a:xfrm>
            <a:off x="6222500" y="1243250"/>
            <a:ext cx="2620800" cy="11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Descriptive Analytics</a:t>
            </a:r>
            <a:endParaRPr sz="2500"/>
          </a:p>
        </p:txBody>
      </p:sp>
      <p:sp>
        <p:nvSpPr>
          <p:cNvPr id="248" name="Google Shape;248;p32"/>
          <p:cNvSpPr txBox="1"/>
          <p:nvPr/>
        </p:nvSpPr>
        <p:spPr>
          <a:xfrm>
            <a:off x="4974849" y="1093225"/>
            <a:ext cx="1082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" sz="50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4</a:t>
            </a: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/>
          <p:nvPr/>
        </p:nvSpPr>
        <p:spPr>
          <a:xfrm>
            <a:off x="400217" y="1294436"/>
            <a:ext cx="52344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254" name="Google Shape;254;p33"/>
          <p:cNvSpPr txBox="1"/>
          <p:nvPr/>
        </p:nvSpPr>
        <p:spPr>
          <a:xfrm>
            <a:off x="633250" y="675475"/>
            <a:ext cx="6050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5" name="Google Shape;25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375" y="-5125"/>
            <a:ext cx="4464625" cy="2345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9375" y="2356421"/>
            <a:ext cx="4464625" cy="2792205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3"/>
          <p:cNvSpPr txBox="1"/>
          <p:nvPr/>
        </p:nvSpPr>
        <p:spPr>
          <a:xfrm>
            <a:off x="611175" y="1620875"/>
            <a:ext cx="2524500" cy="14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Price is </a:t>
            </a:r>
            <a:r>
              <a:rPr lang="en" sz="18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right-skewed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does not follow a normal distribution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33"/>
          <p:cNvSpPr txBox="1"/>
          <p:nvPr/>
        </p:nvSpPr>
        <p:spPr>
          <a:xfrm>
            <a:off x="548300" y="605125"/>
            <a:ext cx="2988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libri"/>
                <a:ea typeface="Calibri"/>
                <a:cs typeface="Calibri"/>
                <a:sym typeface="Calibri"/>
              </a:rPr>
              <a:t>Response Variable</a:t>
            </a: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16150" y="508512"/>
            <a:ext cx="4832325" cy="4126475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4"/>
          <p:cNvSpPr txBox="1"/>
          <p:nvPr/>
        </p:nvSpPr>
        <p:spPr>
          <a:xfrm>
            <a:off x="280250" y="598100"/>
            <a:ext cx="35322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libri"/>
                <a:ea typeface="Calibri"/>
                <a:cs typeface="Calibri"/>
                <a:sym typeface="Calibri"/>
              </a:rPr>
              <a:t>Quantitative Variables</a:t>
            </a: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34"/>
          <p:cNvSpPr txBox="1"/>
          <p:nvPr/>
        </p:nvSpPr>
        <p:spPr>
          <a:xfrm>
            <a:off x="345225" y="1559775"/>
            <a:ext cx="2929800" cy="14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Sqft_living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(0.70) has the strongest positive correlation with price while </a:t>
            </a:r>
            <a:r>
              <a:rPr lang="en" sz="1800" b="1" u="sng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house_age </a:t>
            </a: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(-0.05) has the weakest negative correlation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2850" y="788"/>
            <a:ext cx="3070581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3425" y="9125"/>
            <a:ext cx="3083976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02850" y="2572538"/>
            <a:ext cx="3070575" cy="2570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73425" y="2580862"/>
            <a:ext cx="3070575" cy="2553537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5"/>
          <p:cNvSpPr txBox="1"/>
          <p:nvPr/>
        </p:nvSpPr>
        <p:spPr>
          <a:xfrm>
            <a:off x="195600" y="1536888"/>
            <a:ext cx="2524500" cy="14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Price varies across different groups for our categorical variables of interest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35"/>
          <p:cNvSpPr txBox="1"/>
          <p:nvPr/>
        </p:nvSpPr>
        <p:spPr>
          <a:xfrm>
            <a:off x="-29350" y="588250"/>
            <a:ext cx="34125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latin typeface="Calibri"/>
                <a:ea typeface="Calibri"/>
                <a:cs typeface="Calibri"/>
                <a:sym typeface="Calibri"/>
              </a:rPr>
              <a:t>Categorical Variables</a:t>
            </a:r>
            <a:endParaRPr sz="26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" y="0"/>
            <a:ext cx="457064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6"/>
          <p:cNvSpPr txBox="1"/>
          <p:nvPr/>
        </p:nvSpPr>
        <p:spPr>
          <a:xfrm>
            <a:off x="514350" y="1088475"/>
            <a:ext cx="30579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282" name="Google Shape;282;p36"/>
          <p:cNvSpPr txBox="1"/>
          <p:nvPr/>
        </p:nvSpPr>
        <p:spPr>
          <a:xfrm>
            <a:off x="6116950" y="1243250"/>
            <a:ext cx="2921400" cy="162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Modeling Methods &amp; Specifications</a:t>
            </a:r>
            <a:endParaRPr sz="2300"/>
          </a:p>
        </p:txBody>
      </p:sp>
      <p:sp>
        <p:nvSpPr>
          <p:cNvPr id="283" name="Google Shape;283;p36"/>
          <p:cNvSpPr txBox="1"/>
          <p:nvPr/>
        </p:nvSpPr>
        <p:spPr>
          <a:xfrm>
            <a:off x="4890399" y="1121375"/>
            <a:ext cx="1082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" sz="50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7"/>
          <p:cNvSpPr txBox="1"/>
          <p:nvPr/>
        </p:nvSpPr>
        <p:spPr>
          <a:xfrm>
            <a:off x="258950" y="127025"/>
            <a:ext cx="38844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libri"/>
                <a:ea typeface="Calibri"/>
                <a:cs typeface="Calibri"/>
                <a:sym typeface="Calibri"/>
              </a:rPr>
              <a:t>Model Selection Process</a:t>
            </a: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37"/>
          <p:cNvSpPr txBox="1"/>
          <p:nvPr/>
        </p:nvSpPr>
        <p:spPr>
          <a:xfrm>
            <a:off x="308200" y="953550"/>
            <a:ext cx="2524500" cy="32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Modeling Methods: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OLS/WLS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LASSO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Random Forests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Specifications: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Log(Price)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Variable selection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Business knowledge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Stepwise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0" name="Google Shape;29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2800" y="2479499"/>
            <a:ext cx="5332500" cy="2585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7625" y="160800"/>
            <a:ext cx="3857669" cy="2183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75" y="697188"/>
            <a:ext cx="8940850" cy="44463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38"/>
          <p:cNvSpPr txBox="1"/>
          <p:nvPr/>
        </p:nvSpPr>
        <p:spPr>
          <a:xfrm>
            <a:off x="378050" y="33775"/>
            <a:ext cx="4311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libri"/>
                <a:ea typeface="Calibri"/>
                <a:cs typeface="Calibri"/>
                <a:sym typeface="Calibri"/>
              </a:rPr>
              <a:t>Model Selection Table</a:t>
            </a: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9"/>
          <p:cNvSpPr txBox="1"/>
          <p:nvPr/>
        </p:nvSpPr>
        <p:spPr>
          <a:xfrm>
            <a:off x="378050" y="292725"/>
            <a:ext cx="6812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libri"/>
                <a:ea typeface="Calibri"/>
                <a:cs typeface="Calibri"/>
                <a:sym typeface="Calibri"/>
              </a:rPr>
              <a:t>10-Fold Cross Validation Testing Results</a:t>
            </a: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3" name="Google Shape;30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0051" y="1131573"/>
            <a:ext cx="5183101" cy="3471364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9"/>
          <p:cNvSpPr txBox="1"/>
          <p:nvPr/>
        </p:nvSpPr>
        <p:spPr>
          <a:xfrm>
            <a:off x="605125" y="1471025"/>
            <a:ext cx="2524500" cy="177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Final Models: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Predictive Accuracy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RF.full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Interpretation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OLS.small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5" name="Google Shape;305;p39"/>
          <p:cNvSpPr/>
          <p:nvPr/>
        </p:nvSpPr>
        <p:spPr>
          <a:xfrm>
            <a:off x="3700050" y="3957050"/>
            <a:ext cx="5183100" cy="3378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6" name="Google Shape;306;p39"/>
          <p:cNvSpPr/>
          <p:nvPr/>
        </p:nvSpPr>
        <p:spPr>
          <a:xfrm>
            <a:off x="3700050" y="1753800"/>
            <a:ext cx="5183100" cy="337800"/>
          </a:xfrm>
          <a:prstGeom prst="rect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" y="0"/>
            <a:ext cx="457064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40"/>
          <p:cNvSpPr txBox="1"/>
          <p:nvPr/>
        </p:nvSpPr>
        <p:spPr>
          <a:xfrm>
            <a:off x="514350" y="1088475"/>
            <a:ext cx="30579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313" name="Google Shape;313;p40"/>
          <p:cNvSpPr txBox="1"/>
          <p:nvPr/>
        </p:nvSpPr>
        <p:spPr>
          <a:xfrm>
            <a:off x="6222500" y="1243250"/>
            <a:ext cx="2921400" cy="11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Analysis of Results</a:t>
            </a:r>
            <a:endParaRPr sz="2500"/>
          </a:p>
        </p:txBody>
      </p:sp>
      <p:sp>
        <p:nvSpPr>
          <p:cNvPr id="314" name="Google Shape;314;p40"/>
          <p:cNvSpPr txBox="1"/>
          <p:nvPr/>
        </p:nvSpPr>
        <p:spPr>
          <a:xfrm>
            <a:off x="4974849" y="1093225"/>
            <a:ext cx="1082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" sz="50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7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1"/>
          <p:cNvSpPr txBox="1"/>
          <p:nvPr/>
        </p:nvSpPr>
        <p:spPr>
          <a:xfrm>
            <a:off x="378050" y="292725"/>
            <a:ext cx="2532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libri"/>
                <a:ea typeface="Calibri"/>
                <a:cs typeface="Calibri"/>
                <a:sym typeface="Calibri"/>
              </a:rPr>
              <a:t>RF.full</a:t>
            </a: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0" name="Google Shape;32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1550" y="816175"/>
            <a:ext cx="5287751" cy="1456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1" name="Google Shape;321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1548" y="2462275"/>
            <a:ext cx="2996925" cy="246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29425" y="2462275"/>
            <a:ext cx="2099875" cy="24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323" name="Google Shape;323;p41"/>
          <p:cNvSpPr txBox="1"/>
          <p:nvPr/>
        </p:nvSpPr>
        <p:spPr>
          <a:xfrm>
            <a:off x="225150" y="1248450"/>
            <a:ext cx="2820000" cy="36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Explains ~70% of the variance in house prices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●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 influential predictors: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House_age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Sqft_lot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○"/>
            </a:pPr>
            <a:r>
              <a:rPr lang="en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Grade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/>
        </p:nvSpPr>
        <p:spPr>
          <a:xfrm>
            <a:off x="246301" y="2047850"/>
            <a:ext cx="26085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Business Problem &amp; </a:t>
            </a:r>
            <a:endParaRPr sz="1300" b="1">
              <a:solidFill>
                <a:srgbClr val="6792B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Case </a:t>
            </a:r>
            <a:endParaRPr sz="13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6792B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3" name="Google Shape;173;p24"/>
          <p:cNvSpPr txBox="1"/>
          <p:nvPr/>
        </p:nvSpPr>
        <p:spPr>
          <a:xfrm>
            <a:off x="246275" y="1493759"/>
            <a:ext cx="24672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  <a:endParaRPr sz="300"/>
          </a:p>
        </p:txBody>
      </p:sp>
      <p:sp>
        <p:nvSpPr>
          <p:cNvPr id="174" name="Google Shape;174;p24"/>
          <p:cNvSpPr txBox="1"/>
          <p:nvPr/>
        </p:nvSpPr>
        <p:spPr>
          <a:xfrm>
            <a:off x="514300" y="156372"/>
            <a:ext cx="5149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>
                <a:latin typeface="Montserrat"/>
                <a:ea typeface="Montserrat"/>
                <a:cs typeface="Montserrat"/>
                <a:sym typeface="Montserrat"/>
              </a:rPr>
              <a:t>Table of Contents</a:t>
            </a:r>
            <a:endParaRPr sz="700"/>
          </a:p>
        </p:txBody>
      </p:sp>
      <p:sp>
        <p:nvSpPr>
          <p:cNvPr id="175" name="Google Shape;175;p24"/>
          <p:cNvSpPr txBox="1"/>
          <p:nvPr/>
        </p:nvSpPr>
        <p:spPr>
          <a:xfrm>
            <a:off x="6930105" y="2047847"/>
            <a:ext cx="2467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Descriptive Analytics</a:t>
            </a:r>
            <a:endParaRPr sz="13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6792B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6" name="Google Shape;176;p24"/>
          <p:cNvSpPr txBox="1"/>
          <p:nvPr/>
        </p:nvSpPr>
        <p:spPr>
          <a:xfrm>
            <a:off x="2465242" y="1493759"/>
            <a:ext cx="24672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02.</a:t>
            </a:r>
            <a:endParaRPr sz="300"/>
          </a:p>
        </p:txBody>
      </p:sp>
      <p:sp>
        <p:nvSpPr>
          <p:cNvPr id="177" name="Google Shape;177;p24"/>
          <p:cNvSpPr txBox="1"/>
          <p:nvPr/>
        </p:nvSpPr>
        <p:spPr>
          <a:xfrm>
            <a:off x="246271" y="3485146"/>
            <a:ext cx="24672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Modeling Methods &amp; Specifications</a:t>
            </a:r>
            <a:endParaRPr sz="13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6792B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8" name="Google Shape;178;p24"/>
          <p:cNvSpPr txBox="1"/>
          <p:nvPr/>
        </p:nvSpPr>
        <p:spPr>
          <a:xfrm>
            <a:off x="4580659" y="1493759"/>
            <a:ext cx="24672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03.</a:t>
            </a:r>
            <a:endParaRPr sz="300"/>
          </a:p>
        </p:txBody>
      </p:sp>
      <p:sp>
        <p:nvSpPr>
          <p:cNvPr id="179" name="Google Shape;179;p24"/>
          <p:cNvSpPr txBox="1"/>
          <p:nvPr/>
        </p:nvSpPr>
        <p:spPr>
          <a:xfrm>
            <a:off x="4643963" y="3412521"/>
            <a:ext cx="2467200" cy="44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Conclusions</a:t>
            </a:r>
            <a:endParaRPr sz="13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6792B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0" name="Google Shape;180;p24"/>
          <p:cNvSpPr txBox="1"/>
          <p:nvPr/>
        </p:nvSpPr>
        <p:spPr>
          <a:xfrm>
            <a:off x="6997255" y="3435621"/>
            <a:ext cx="2467200" cy="6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Challenges &amp; Lessons Learned</a:t>
            </a:r>
            <a:endParaRPr sz="1300">
              <a:solidFill>
                <a:schemeClr val="dk1"/>
              </a:solidFill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rgbClr val="6792B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1" name="Google Shape;181;p24"/>
          <p:cNvSpPr txBox="1"/>
          <p:nvPr/>
        </p:nvSpPr>
        <p:spPr>
          <a:xfrm>
            <a:off x="2348600" y="1942275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 Analytics Question</a:t>
            </a:r>
            <a:endParaRPr sz="1300"/>
          </a:p>
        </p:txBody>
      </p:sp>
      <p:sp>
        <p:nvSpPr>
          <p:cNvPr id="182" name="Google Shape;182;p24"/>
          <p:cNvSpPr txBox="1"/>
          <p:nvPr/>
        </p:nvSpPr>
        <p:spPr>
          <a:xfrm>
            <a:off x="6829725" y="1470659"/>
            <a:ext cx="24672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" sz="41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4.</a:t>
            </a:r>
            <a:endParaRPr sz="600"/>
          </a:p>
        </p:txBody>
      </p:sp>
      <p:sp>
        <p:nvSpPr>
          <p:cNvPr id="183" name="Google Shape;183;p24"/>
          <p:cNvSpPr txBox="1"/>
          <p:nvPr/>
        </p:nvSpPr>
        <p:spPr>
          <a:xfrm>
            <a:off x="246275" y="2891559"/>
            <a:ext cx="24672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" sz="38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5</a:t>
            </a:r>
            <a:r>
              <a:rPr lang="en" sz="38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300"/>
          </a:p>
        </p:txBody>
      </p:sp>
      <p:sp>
        <p:nvSpPr>
          <p:cNvPr id="184" name="Google Shape;184;p24"/>
          <p:cNvSpPr txBox="1"/>
          <p:nvPr/>
        </p:nvSpPr>
        <p:spPr>
          <a:xfrm>
            <a:off x="2465255" y="3466571"/>
            <a:ext cx="24672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Analysis of Results</a:t>
            </a:r>
            <a:endParaRPr sz="1300" b="1">
              <a:solidFill>
                <a:srgbClr val="6792B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2465242" y="2891559"/>
            <a:ext cx="24672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" sz="38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6</a:t>
            </a:r>
            <a:r>
              <a:rPr lang="en" sz="38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300"/>
          </a:p>
        </p:txBody>
      </p:sp>
      <p:sp>
        <p:nvSpPr>
          <p:cNvPr id="186" name="Google Shape;186;p24"/>
          <p:cNvSpPr txBox="1"/>
          <p:nvPr/>
        </p:nvSpPr>
        <p:spPr>
          <a:xfrm>
            <a:off x="4679159" y="2868459"/>
            <a:ext cx="24672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" sz="38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  <a:r>
              <a:rPr lang="en" sz="38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300"/>
          </a:p>
        </p:txBody>
      </p:sp>
      <p:sp>
        <p:nvSpPr>
          <p:cNvPr id="187" name="Google Shape;187;p24"/>
          <p:cNvSpPr txBox="1"/>
          <p:nvPr/>
        </p:nvSpPr>
        <p:spPr>
          <a:xfrm>
            <a:off x="6930100" y="2868459"/>
            <a:ext cx="2467200" cy="63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08</a:t>
            </a:r>
            <a:r>
              <a:rPr lang="en" sz="41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600"/>
          </a:p>
        </p:txBody>
      </p:sp>
      <p:sp>
        <p:nvSpPr>
          <p:cNvPr id="188" name="Google Shape;188;p24"/>
          <p:cNvSpPr txBox="1"/>
          <p:nvPr/>
        </p:nvSpPr>
        <p:spPr>
          <a:xfrm>
            <a:off x="4580650" y="2034675"/>
            <a:ext cx="24672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Dataset Description</a:t>
            </a:r>
            <a:endParaRPr sz="1300" b="1">
              <a:solidFill>
                <a:srgbClr val="6792B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42"/>
          <p:cNvSpPr txBox="1"/>
          <p:nvPr/>
        </p:nvSpPr>
        <p:spPr>
          <a:xfrm>
            <a:off x="378050" y="292725"/>
            <a:ext cx="2532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libri"/>
                <a:ea typeface="Calibri"/>
                <a:cs typeface="Calibri"/>
                <a:sym typeface="Calibri"/>
              </a:rPr>
              <a:t>OLS.small</a:t>
            </a: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9" name="Google Shape;32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50225" y="152400"/>
            <a:ext cx="3146209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2"/>
          <p:cNvSpPr txBox="1"/>
          <p:nvPr/>
        </p:nvSpPr>
        <p:spPr>
          <a:xfrm>
            <a:off x="148875" y="888150"/>
            <a:ext cx="3323700" cy="410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Explains ~65% of the variance in house prices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Assumptions: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Normal distribution of errors ✅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Homoscedasticity ❌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Significant predictors: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quantitative predictors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Waterfront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levels of view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Condition (3-5)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Grade (8-13)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●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Non-significant predictors: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Condition (2)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Char char="○"/>
            </a:pPr>
            <a: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Grade (3-7)</a:t>
            </a:r>
            <a:endParaRPr sz="1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1" name="Google Shape;331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2250" y="152391"/>
            <a:ext cx="2254500" cy="142573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Google Shape;332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2250" y="1728050"/>
            <a:ext cx="2254500" cy="147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3"/>
          <p:cNvSpPr txBox="1"/>
          <p:nvPr/>
        </p:nvSpPr>
        <p:spPr>
          <a:xfrm>
            <a:off x="378050" y="64125"/>
            <a:ext cx="58080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libri"/>
                <a:ea typeface="Calibri"/>
                <a:cs typeface="Calibri"/>
                <a:sym typeface="Calibri"/>
              </a:rPr>
              <a:t>OLS.small (Interpretations)</a:t>
            </a:r>
            <a:br>
              <a:rPr lang="en" sz="2800" b="1">
                <a:latin typeface="Calibri"/>
                <a:ea typeface="Calibri"/>
                <a:cs typeface="Calibri"/>
                <a:sym typeface="Calibri"/>
              </a:rPr>
            </a:br>
            <a:r>
              <a:rPr lang="en" sz="1600" b="1" i="1">
                <a:latin typeface="Calibri"/>
                <a:ea typeface="Calibri"/>
                <a:cs typeface="Calibri"/>
                <a:sym typeface="Calibri"/>
              </a:rPr>
              <a:t>“On average and holding all other variables constant…”</a:t>
            </a:r>
            <a:endParaRPr sz="1600" b="1" i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38" name="Google Shape;33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550" y="4486850"/>
            <a:ext cx="7342351" cy="58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5649" y="967950"/>
            <a:ext cx="6280827" cy="76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0" name="Google Shape;340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5650" y="1814600"/>
            <a:ext cx="1881924" cy="70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1" name="Google Shape;341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25650" y="2600063"/>
            <a:ext cx="5419625" cy="80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43"/>
          <p:cNvPicPr preferRelativeResize="0"/>
          <p:nvPr/>
        </p:nvPicPr>
        <p:blipFill rotWithShape="1">
          <a:blip r:embed="rId7">
            <a:alphaModFix/>
          </a:blip>
          <a:srcRect r="783"/>
          <a:stretch/>
        </p:blipFill>
        <p:spPr>
          <a:xfrm>
            <a:off x="230550" y="3513750"/>
            <a:ext cx="5752875" cy="861925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3"/>
          <p:cNvSpPr/>
          <p:nvPr/>
        </p:nvSpPr>
        <p:spPr>
          <a:xfrm>
            <a:off x="2243075" y="1905463"/>
            <a:ext cx="135000" cy="523800"/>
          </a:xfrm>
          <a:prstGeom prst="rightBrace">
            <a:avLst>
              <a:gd name="adj1" fmla="val 50000"/>
              <a:gd name="adj2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4" name="Google Shape;344;p43"/>
          <p:cNvSpPr txBox="1"/>
          <p:nvPr/>
        </p:nvSpPr>
        <p:spPr>
          <a:xfrm>
            <a:off x="2378075" y="1966950"/>
            <a:ext cx="33237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comparison to houses without waterfronts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5" name="Google Shape;345;p43"/>
          <p:cNvSpPr/>
          <p:nvPr/>
        </p:nvSpPr>
        <p:spPr>
          <a:xfrm>
            <a:off x="5783488" y="2650025"/>
            <a:ext cx="135000" cy="702600"/>
          </a:xfrm>
          <a:prstGeom prst="rightBrace">
            <a:avLst>
              <a:gd name="adj1" fmla="val 50000"/>
              <a:gd name="adj2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6" name="Google Shape;346;p43"/>
          <p:cNvSpPr txBox="1"/>
          <p:nvPr/>
        </p:nvSpPr>
        <p:spPr>
          <a:xfrm>
            <a:off x="5983425" y="2800925"/>
            <a:ext cx="24486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comparison to houses with View0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7" name="Google Shape;347;p43"/>
          <p:cNvSpPr/>
          <p:nvPr/>
        </p:nvSpPr>
        <p:spPr>
          <a:xfrm>
            <a:off x="6051038" y="3593412"/>
            <a:ext cx="135000" cy="702600"/>
          </a:xfrm>
          <a:prstGeom prst="rightBrace">
            <a:avLst>
              <a:gd name="adj1" fmla="val 50000"/>
              <a:gd name="adj2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8" name="Google Shape;348;p43"/>
          <p:cNvSpPr txBox="1"/>
          <p:nvPr/>
        </p:nvSpPr>
        <p:spPr>
          <a:xfrm>
            <a:off x="6253675" y="3744300"/>
            <a:ext cx="27945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comparison to houses with Condition1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9" name="Google Shape;349;p43"/>
          <p:cNvSpPr/>
          <p:nvPr/>
        </p:nvSpPr>
        <p:spPr>
          <a:xfrm>
            <a:off x="7621900" y="4578638"/>
            <a:ext cx="135000" cy="400800"/>
          </a:xfrm>
          <a:prstGeom prst="rightBrace">
            <a:avLst>
              <a:gd name="adj1" fmla="val 50000"/>
              <a:gd name="adj2" fmla="val 50000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0" name="Google Shape;350;p43"/>
          <p:cNvSpPr txBox="1"/>
          <p:nvPr/>
        </p:nvSpPr>
        <p:spPr>
          <a:xfrm>
            <a:off x="7805900" y="4427750"/>
            <a:ext cx="1280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comparison to houses with Grade1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" y="0"/>
            <a:ext cx="457064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44"/>
          <p:cNvSpPr txBox="1"/>
          <p:nvPr/>
        </p:nvSpPr>
        <p:spPr>
          <a:xfrm>
            <a:off x="514350" y="1088475"/>
            <a:ext cx="30579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357" name="Google Shape;357;p44"/>
          <p:cNvSpPr txBox="1"/>
          <p:nvPr/>
        </p:nvSpPr>
        <p:spPr>
          <a:xfrm>
            <a:off x="6222500" y="1243250"/>
            <a:ext cx="29214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Conclusions</a:t>
            </a:r>
            <a:endParaRPr sz="2500"/>
          </a:p>
        </p:txBody>
      </p:sp>
      <p:sp>
        <p:nvSpPr>
          <p:cNvPr id="358" name="Google Shape;358;p44"/>
          <p:cNvSpPr txBox="1"/>
          <p:nvPr/>
        </p:nvSpPr>
        <p:spPr>
          <a:xfrm>
            <a:off x="4974849" y="1093225"/>
            <a:ext cx="1082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" sz="50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7</a:t>
            </a: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7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45"/>
          <p:cNvSpPr txBox="1"/>
          <p:nvPr/>
        </p:nvSpPr>
        <p:spPr>
          <a:xfrm>
            <a:off x="378050" y="292725"/>
            <a:ext cx="85353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libri"/>
                <a:ea typeface="Calibri"/>
                <a:cs typeface="Calibri"/>
                <a:sym typeface="Calibri"/>
              </a:rPr>
              <a:t>For those looking to sell a house in Seattle, the most important home features to consider when predicting the sales price are:</a:t>
            </a: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4" name="Google Shape;364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9200" y="2218175"/>
            <a:ext cx="1390650" cy="13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5" name="Google Shape;36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76675" y="2218175"/>
            <a:ext cx="1390650" cy="139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24150" y="2218175"/>
            <a:ext cx="1390650" cy="1390650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45"/>
          <p:cNvSpPr txBox="1"/>
          <p:nvPr/>
        </p:nvSpPr>
        <p:spPr>
          <a:xfrm>
            <a:off x="605125" y="3695900"/>
            <a:ext cx="20388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Age of the house</a:t>
            </a:r>
            <a:b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(house_age)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8" name="Google Shape;368;p45"/>
          <p:cNvSpPr txBox="1"/>
          <p:nvPr/>
        </p:nvSpPr>
        <p:spPr>
          <a:xfrm>
            <a:off x="3371150" y="3695900"/>
            <a:ext cx="25491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Size of the entire property</a:t>
            </a:r>
            <a:b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(Sqft_lot)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9" name="Google Shape;369;p45"/>
          <p:cNvSpPr txBox="1"/>
          <p:nvPr/>
        </p:nvSpPr>
        <p:spPr>
          <a:xfrm>
            <a:off x="6766175" y="3695900"/>
            <a:ext cx="1506600" cy="6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Appraisal grade</a:t>
            </a:r>
            <a:br>
              <a:rPr lang="en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(Grade)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" y="0"/>
            <a:ext cx="457064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46"/>
          <p:cNvSpPr txBox="1"/>
          <p:nvPr/>
        </p:nvSpPr>
        <p:spPr>
          <a:xfrm>
            <a:off x="514350" y="1088475"/>
            <a:ext cx="30579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376" name="Google Shape;376;p46"/>
          <p:cNvSpPr txBox="1"/>
          <p:nvPr/>
        </p:nvSpPr>
        <p:spPr>
          <a:xfrm>
            <a:off x="6123920" y="1238500"/>
            <a:ext cx="3020100" cy="17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Challenges &amp; Lessons Learned</a:t>
            </a:r>
            <a:endParaRPr sz="2500"/>
          </a:p>
        </p:txBody>
      </p:sp>
      <p:sp>
        <p:nvSpPr>
          <p:cNvPr id="377" name="Google Shape;377;p46"/>
          <p:cNvSpPr txBox="1"/>
          <p:nvPr/>
        </p:nvSpPr>
        <p:spPr>
          <a:xfrm>
            <a:off x="4834125" y="1088475"/>
            <a:ext cx="1118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" sz="50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8</a:t>
            </a: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7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7"/>
          <p:cNvSpPr txBox="1"/>
          <p:nvPr/>
        </p:nvSpPr>
        <p:spPr>
          <a:xfrm>
            <a:off x="314550" y="601500"/>
            <a:ext cx="8514900" cy="20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Challenges: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Addressing violated assumptions in initial OLS models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Calibri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Coding errors in RStudio (e.g., 10-fold cross validation on WLS models)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Lessons Learned: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365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OLS models are </a:t>
            </a:r>
            <a:r>
              <a:rPr lang="en" sz="17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valuable 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even if assumptions are violated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1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4543A5D-150A-9124-BE8C-D33E469857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6096" y="1713175"/>
            <a:ext cx="3385433" cy="2332974"/>
          </a:xfrm>
          <a:prstGeom prst="rect">
            <a:avLst/>
          </a:prstGeom>
        </p:spPr>
      </p:pic>
      <p:sp>
        <p:nvSpPr>
          <p:cNvPr id="3" name="Google Shape;389;p48">
            <a:extLst>
              <a:ext uri="{FF2B5EF4-FFF2-40B4-BE49-F238E27FC236}">
                <a16:creationId xmlns:a16="http://schemas.microsoft.com/office/drawing/2014/main" id="{F8ECC1FD-8B50-3757-0229-9F672429B134}"/>
              </a:ext>
            </a:extLst>
          </p:cNvPr>
          <p:cNvSpPr txBox="1"/>
          <p:nvPr/>
        </p:nvSpPr>
        <p:spPr>
          <a:xfrm>
            <a:off x="3045412" y="1850125"/>
            <a:ext cx="3347700" cy="19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sz="42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2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 b="1" dirty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Questions?</a:t>
            </a:r>
            <a:endParaRPr sz="4200" b="1" dirty="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581353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" y="0"/>
            <a:ext cx="457064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5"/>
          <p:cNvSpPr txBox="1"/>
          <p:nvPr/>
        </p:nvSpPr>
        <p:spPr>
          <a:xfrm>
            <a:off x="514350" y="1088475"/>
            <a:ext cx="30579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195" name="Google Shape;195;p25"/>
          <p:cNvSpPr txBox="1"/>
          <p:nvPr/>
        </p:nvSpPr>
        <p:spPr>
          <a:xfrm>
            <a:off x="6222492" y="1243247"/>
            <a:ext cx="2467200" cy="172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Business Problem &amp;  Case </a:t>
            </a:r>
            <a:endParaRPr sz="2500"/>
          </a:p>
        </p:txBody>
      </p:sp>
      <p:sp>
        <p:nvSpPr>
          <p:cNvPr id="196" name="Google Shape;196;p25"/>
          <p:cNvSpPr txBox="1"/>
          <p:nvPr/>
        </p:nvSpPr>
        <p:spPr>
          <a:xfrm>
            <a:off x="4974859" y="1093228"/>
            <a:ext cx="948639" cy="7572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01.</a:t>
            </a:r>
            <a:endParaRPr sz="7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 txBox="1"/>
          <p:nvPr/>
        </p:nvSpPr>
        <p:spPr>
          <a:xfrm>
            <a:off x="189450" y="77425"/>
            <a:ext cx="4311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libri"/>
                <a:ea typeface="Calibri"/>
                <a:cs typeface="Calibri"/>
                <a:sym typeface="Calibri"/>
              </a:rPr>
              <a:t>Business Case </a:t>
            </a: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6"/>
          <p:cNvSpPr txBox="1"/>
          <p:nvPr/>
        </p:nvSpPr>
        <p:spPr>
          <a:xfrm>
            <a:off x="6079475" y="1255650"/>
            <a:ext cx="2962200" cy="23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Home prices are rapidly rising in Seattle due to a lack of housing supply and increased demand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overall housing supply remains low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048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</a:pPr>
            <a:r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Experts predict an increase in homes selling for more than the asking price</a:t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3" name="Google Shape;20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775" y="1101100"/>
            <a:ext cx="5977702" cy="3449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7"/>
          <p:cNvSpPr txBox="1"/>
          <p:nvPr/>
        </p:nvSpPr>
        <p:spPr>
          <a:xfrm>
            <a:off x="682000" y="605125"/>
            <a:ext cx="4311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>
                <a:latin typeface="Calibri"/>
                <a:ea typeface="Calibri"/>
                <a:cs typeface="Calibri"/>
                <a:sym typeface="Calibri"/>
              </a:rPr>
              <a:t>Business Question  </a:t>
            </a:r>
            <a:endParaRPr sz="2800" b="1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7"/>
          <p:cNvSpPr txBox="1"/>
          <p:nvPr/>
        </p:nvSpPr>
        <p:spPr>
          <a:xfrm>
            <a:off x="544350" y="1783075"/>
            <a:ext cx="8055300" cy="12513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real estate agents or individuals looking to sell a house in Seattle, what are the most important home features to consider when predicting the sales price?</a:t>
            </a:r>
            <a:endParaRPr sz="2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" y="0"/>
            <a:ext cx="457064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8"/>
          <p:cNvSpPr txBox="1"/>
          <p:nvPr/>
        </p:nvSpPr>
        <p:spPr>
          <a:xfrm>
            <a:off x="514350" y="1088475"/>
            <a:ext cx="30579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216" name="Google Shape;216;p28"/>
          <p:cNvSpPr txBox="1"/>
          <p:nvPr/>
        </p:nvSpPr>
        <p:spPr>
          <a:xfrm>
            <a:off x="6222492" y="1243247"/>
            <a:ext cx="2467200" cy="11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Analytics Question</a:t>
            </a:r>
            <a:endParaRPr sz="2500"/>
          </a:p>
        </p:txBody>
      </p:sp>
      <p:sp>
        <p:nvSpPr>
          <p:cNvPr id="217" name="Google Shape;217;p28"/>
          <p:cNvSpPr txBox="1"/>
          <p:nvPr/>
        </p:nvSpPr>
        <p:spPr>
          <a:xfrm>
            <a:off x="4974849" y="1093225"/>
            <a:ext cx="1075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" sz="50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7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/>
          <p:nvPr/>
        </p:nvSpPr>
        <p:spPr>
          <a:xfrm>
            <a:off x="1877650" y="319050"/>
            <a:ext cx="6753300" cy="13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latin typeface="Calibri"/>
                <a:ea typeface="Calibri"/>
                <a:cs typeface="Calibri"/>
                <a:sym typeface="Calibri"/>
              </a:rPr>
              <a:t>Analytics Goal:</a:t>
            </a:r>
            <a:r>
              <a:rPr lang="en" sz="1700">
                <a:latin typeface="Calibri"/>
                <a:ea typeface="Calibri"/>
                <a:cs typeface="Calibri"/>
                <a:sym typeface="Calibri"/>
              </a:rPr>
              <a:t> Predictive Accuracy &amp; Interpretation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Analytics Question: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What effect does the most important features of a house have on its selling price? 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Response Variable:</a:t>
            </a: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Price</a:t>
            </a:r>
            <a:endParaRPr sz="17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3" name="Google Shape;22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250" y="481875"/>
            <a:ext cx="1165475" cy="116547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24" name="Google Shape;224;p29"/>
          <p:cNvGraphicFramePr/>
          <p:nvPr/>
        </p:nvGraphicFramePr>
        <p:xfrm>
          <a:off x="952500" y="1790975"/>
          <a:ext cx="7239000" cy="3169680"/>
        </p:xfrm>
        <a:graphic>
          <a:graphicData uri="http://schemas.openxmlformats.org/drawingml/2006/table">
            <a:tbl>
              <a:tblPr>
                <a:noFill/>
                <a:tableStyleId>{5158E293-7FB5-48CB-A2ED-377CA24D010B}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Quantitative</a:t>
                      </a:r>
                      <a:endParaRPr b="1"/>
                    </a:p>
                  </a:txBody>
                  <a:tcPr marL="91425" marR="91425" marT="91425" marB="91425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Categorical</a:t>
                      </a:r>
                      <a:endParaRPr b="1"/>
                    </a:p>
                  </a:txBody>
                  <a:tcPr marL="91425" marR="91425" marT="91425" marB="91425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/>
                        <a:t>Binary</a:t>
                      </a:r>
                      <a:endParaRPr b="1"/>
                    </a:p>
                  </a:txBody>
                  <a:tcPr marL="91425" marR="91425" marT="91425" marB="91425"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Price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View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Waterfront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Bedrooms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Condition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Renovated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Bathrooms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Grade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Sqft_living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Sqft_lot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Floors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House_age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" y="0"/>
            <a:ext cx="457064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0"/>
          <p:cNvSpPr txBox="1"/>
          <p:nvPr/>
        </p:nvSpPr>
        <p:spPr>
          <a:xfrm>
            <a:off x="514350" y="1088475"/>
            <a:ext cx="3057900" cy="10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700"/>
          </a:p>
        </p:txBody>
      </p:sp>
      <p:sp>
        <p:nvSpPr>
          <p:cNvPr id="231" name="Google Shape;231;p30"/>
          <p:cNvSpPr txBox="1"/>
          <p:nvPr/>
        </p:nvSpPr>
        <p:spPr>
          <a:xfrm>
            <a:off x="6222500" y="1243250"/>
            <a:ext cx="2620800" cy="111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Dataset</a:t>
            </a:r>
            <a:endParaRPr sz="3300" b="1">
              <a:solidFill>
                <a:srgbClr val="6792B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2002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Description</a:t>
            </a:r>
            <a:endParaRPr sz="3300" b="1">
              <a:solidFill>
                <a:srgbClr val="6792B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30"/>
          <p:cNvSpPr txBox="1"/>
          <p:nvPr/>
        </p:nvSpPr>
        <p:spPr>
          <a:xfrm>
            <a:off x="4974849" y="1093225"/>
            <a:ext cx="10821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0</a:t>
            </a:r>
            <a:r>
              <a:rPr lang="en" sz="5000" b="1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3</a:t>
            </a:r>
            <a:r>
              <a:rPr lang="en" sz="5000" b="1" i="0" u="none" strike="noStrike" cap="none">
                <a:solidFill>
                  <a:srgbClr val="6792B0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5E2DD"/>
        </a:solid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1"/>
          <p:cNvSpPr txBox="1"/>
          <p:nvPr/>
        </p:nvSpPr>
        <p:spPr>
          <a:xfrm>
            <a:off x="1175400" y="-221375"/>
            <a:ext cx="7968600" cy="338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/>
              <a:t>Seattle House Sales Prices</a:t>
            </a:r>
            <a:r>
              <a:rPr lang="en" sz="1500"/>
              <a:t> from </a:t>
            </a:r>
            <a:r>
              <a:rPr lang="en" sz="1500" b="1"/>
              <a:t>Kaggle</a:t>
            </a:r>
            <a:r>
              <a:rPr lang="en" sz="1100"/>
              <a:t> (21,613 entries with 21 variables)</a:t>
            </a: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Checked for data cleanliness</a:t>
            </a:r>
            <a:endParaRPr sz="130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No missing values found</a:t>
            </a:r>
            <a:endParaRPr sz="130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Identified and removed outlier: a house with 33 bedrooms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Created "house_age" variable</a:t>
            </a:r>
            <a:endParaRPr sz="130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2024 - “yr_built”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Created binary variable "renovated"</a:t>
            </a:r>
            <a:endParaRPr sz="130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0 indicates no renovation ("yr_renovated" = 0)</a:t>
            </a:r>
            <a:endParaRPr sz="1300"/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1 indicates renovated ("yr_renovated" ≠ 0)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Removed unnecessary variables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Converted variables to proper data types</a:t>
            </a:r>
            <a:endParaRPr sz="13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pic>
        <p:nvPicPr>
          <p:cNvPr id="238" name="Google Shape;23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70" y="0"/>
            <a:ext cx="670650" cy="670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900" y="757275"/>
            <a:ext cx="625650" cy="625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Google Shape;24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3147707"/>
            <a:ext cx="9144003" cy="19957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E5E2DD"/>
      </a:lt1>
      <a:dk2>
        <a:srgbClr val="000000"/>
      </a:dk2>
      <a:lt2>
        <a:srgbClr val="6792B0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12948</TotalTime>
  <Words>600</Words>
  <Application>Microsoft Macintosh PowerPoint</Application>
  <PresentationFormat>On-screen Show (16:9)</PresentationFormat>
  <Paragraphs>143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Montserrat</vt:lpstr>
      <vt:lpstr>Arial</vt:lpstr>
      <vt:lpstr>Calibri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Loc Le</cp:lastModifiedBy>
  <cp:revision>2</cp:revision>
  <dcterms:modified xsi:type="dcterms:W3CDTF">2025-09-10T21:16:21Z</dcterms:modified>
</cp:coreProperties>
</file>